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3" r:id="rId2"/>
  </p:sldIdLst>
  <p:sldSz cx="6858000" cy="9906000" type="A4"/>
  <p:notesSz cx="6858000" cy="9686925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80"/>
    <a:srgbClr val="5F5F5F"/>
    <a:srgbClr val="0000FF"/>
    <a:srgbClr val="4D4D4D"/>
    <a:srgbClr val="FFFF99"/>
    <a:srgbClr val="FFFFCC"/>
    <a:srgbClr val="FF6699"/>
    <a:srgbClr val="CC0099"/>
    <a:srgbClr val="FFFFFF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無樣式、無格線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265" autoAdjust="0"/>
    <p:restoredTop sz="95332" autoAdjust="0"/>
  </p:normalViewPr>
  <p:slideViewPr>
    <p:cSldViewPr>
      <p:cViewPr>
        <p:scale>
          <a:sx n="100" d="100"/>
          <a:sy n="100" d="100"/>
        </p:scale>
        <p:origin x="-1026" y="1656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A5DCD-8684-4D2E-9806-20704506536F}" type="datetimeFigureOut">
              <a:rPr lang="zh-TW" altLang="en-US" smtClean="0"/>
              <a:pPr/>
              <a:t>2019/4/3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7FCAE-B1E6-4CA9-B0EF-12894C48D4E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A5DCD-8684-4D2E-9806-20704506536F}" type="datetimeFigureOut">
              <a:rPr lang="zh-TW" altLang="en-US" smtClean="0"/>
              <a:pPr/>
              <a:t>2019/4/3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7FCAE-B1E6-4CA9-B0EF-12894C48D4E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4972050" y="396701"/>
            <a:ext cx="1543050" cy="8452202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342900" y="396701"/>
            <a:ext cx="4514850" cy="8452202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A5DCD-8684-4D2E-9806-20704506536F}" type="datetimeFigureOut">
              <a:rPr lang="zh-TW" altLang="en-US" smtClean="0"/>
              <a:pPr/>
              <a:t>2019/4/3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7FCAE-B1E6-4CA9-B0EF-12894C48D4E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A5DCD-8684-4D2E-9806-20704506536F}" type="datetimeFigureOut">
              <a:rPr lang="zh-TW" altLang="en-US" smtClean="0"/>
              <a:pPr/>
              <a:t>2019/4/3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7FCAE-B1E6-4CA9-B0EF-12894C48D4E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541735" y="4198587"/>
            <a:ext cx="5829300" cy="21669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A5DCD-8684-4D2E-9806-20704506536F}" type="datetimeFigureOut">
              <a:rPr lang="zh-TW" altLang="en-US" smtClean="0"/>
              <a:pPr/>
              <a:t>2019/4/3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7FCAE-B1E6-4CA9-B0EF-12894C48D4E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342900" y="2311402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3486150" y="2311402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A5DCD-8684-4D2E-9806-20704506536F}" type="datetimeFigureOut">
              <a:rPr lang="zh-TW" altLang="en-US" smtClean="0"/>
              <a:pPr/>
              <a:t>2019/4/3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7FCAE-B1E6-4CA9-B0EF-12894C48D4E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A5DCD-8684-4D2E-9806-20704506536F}" type="datetimeFigureOut">
              <a:rPr lang="zh-TW" altLang="en-US" smtClean="0"/>
              <a:pPr/>
              <a:t>2019/4/3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7FCAE-B1E6-4CA9-B0EF-12894C48D4E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A5DCD-8684-4D2E-9806-20704506536F}" type="datetimeFigureOut">
              <a:rPr lang="zh-TW" altLang="en-US" smtClean="0"/>
              <a:pPr/>
              <a:t>2019/4/3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7FCAE-B1E6-4CA9-B0EF-12894C48D4E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A5DCD-8684-4D2E-9806-20704506536F}" type="datetimeFigureOut">
              <a:rPr lang="zh-TW" altLang="en-US" smtClean="0"/>
              <a:pPr/>
              <a:t>2019/4/3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7FCAE-B1E6-4CA9-B0EF-12894C48D4E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42901" y="394406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342901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A5DCD-8684-4D2E-9806-20704506536F}" type="datetimeFigureOut">
              <a:rPr lang="zh-TW" altLang="en-US" smtClean="0"/>
              <a:pPr/>
              <a:t>2019/4/3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7FCAE-B1E6-4CA9-B0EF-12894C48D4E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A5DCD-8684-4D2E-9806-20704506536F}" type="datetimeFigureOut">
              <a:rPr lang="zh-TW" altLang="en-US" smtClean="0"/>
              <a:pPr/>
              <a:t>2019/4/3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7FCAE-B1E6-4CA9-B0EF-12894C48D4E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CA5DCD-8684-4D2E-9806-20704506536F}" type="datetimeFigureOut">
              <a:rPr lang="zh-TW" altLang="en-US" smtClean="0"/>
              <a:pPr/>
              <a:t>2019/4/3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F7FCAE-B1E6-4CA9-B0EF-12894C48D4E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44624" y="920552"/>
            <a:ext cx="6552728" cy="1440160"/>
          </a:xfrm>
        </p:spPr>
        <p:txBody>
          <a:bodyPr>
            <a:noAutofit/>
          </a:bodyPr>
          <a:lstStyle/>
          <a:p>
            <a:pPr>
              <a:spcBef>
                <a:spcPts val="3000"/>
              </a:spcBef>
              <a:spcAft>
                <a:spcPts val="3000"/>
              </a:spcAft>
            </a:pPr>
            <a:r>
              <a:rPr lang="en-US" altLang="zh-TW" sz="2800" b="1" kern="1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Arial"/>
              </a:rPr>
              <a:t>The updates and trends of cell therapy against malignancy</a:t>
            </a:r>
            <a:endParaRPr lang="zh-TW" altLang="en-US" sz="2800" b="1" kern="100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  <a:cs typeface="Arial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2564904" y="2288704"/>
            <a:ext cx="4104456" cy="1980220"/>
          </a:xfrm>
        </p:spPr>
        <p:txBody>
          <a:bodyPr>
            <a:normAutofit fontScale="62500" lnSpcReduction="20000"/>
          </a:bodyPr>
          <a:lstStyle/>
          <a:p>
            <a:endParaRPr lang="zh-TW" altLang="en-US" sz="3400" b="1" dirty="0" smtClean="0"/>
          </a:p>
          <a:p>
            <a:pPr algn="l">
              <a:spcBef>
                <a:spcPts val="0"/>
              </a:spcBef>
              <a:spcAft>
                <a:spcPts val="600"/>
              </a:spcAft>
            </a:pPr>
            <a:r>
              <a:rPr lang="en-US" altLang="zh-TW" b="1" dirty="0">
                <a:solidFill>
                  <a:srgbClr val="80008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Dr. </a:t>
            </a:r>
            <a:r>
              <a:rPr lang="en-US" altLang="zh-TW" b="1" dirty="0" err="1">
                <a:solidFill>
                  <a:srgbClr val="80008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Alang</a:t>
            </a:r>
            <a:r>
              <a:rPr lang="en-US" altLang="zh-TW" b="1" dirty="0">
                <a:solidFill>
                  <a:srgbClr val="80008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Chang</a:t>
            </a:r>
            <a:r>
              <a:rPr lang="en-US" altLang="zh-TW" b="1" dirty="0" smtClean="0">
                <a:solidFill>
                  <a:srgbClr val="80008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b="1" dirty="0" smtClean="0">
                <a:solidFill>
                  <a:srgbClr val="80008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張順浪研發長</a:t>
            </a:r>
            <a:r>
              <a:rPr lang="en-US" altLang="zh-TW" b="1" dirty="0" smtClean="0">
                <a:solidFill>
                  <a:srgbClr val="80008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en-US" altLang="zh-TW" sz="3800" b="1" dirty="0" smtClean="0">
                <a:solidFill>
                  <a:srgbClr val="80008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endParaRPr lang="zh-TW" altLang="en-US" sz="3800" b="1" dirty="0" smtClean="0">
              <a:solidFill>
                <a:srgbClr val="80008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179388" lvl="0" indent="-179388" algn="l">
              <a:lnSpc>
                <a:spcPts val="2000"/>
              </a:lnSpc>
              <a:spcAft>
                <a:spcPts val="0"/>
              </a:spcAft>
              <a:buFont typeface="Wingdings"/>
              <a:buChar char=""/>
            </a:pPr>
            <a:r>
              <a:rPr lang="en-US" altLang="zh-TW" sz="2600" kern="1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/>
              </a:rPr>
              <a:t>Dean of Research and Development, </a:t>
            </a:r>
            <a:r>
              <a:rPr lang="en-US" altLang="zh-TW" sz="2600" kern="100" dirty="0" err="1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/>
              </a:rPr>
              <a:t>Medigen</a:t>
            </a:r>
            <a:r>
              <a:rPr lang="en-US" altLang="zh-TW" sz="2600" kern="1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/>
              </a:rPr>
              <a:t> Biotechnology Corp. </a:t>
            </a:r>
            <a:endParaRPr lang="en-US" altLang="zh-TW" sz="2600" kern="100" dirty="0" smtClean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Arial"/>
            </a:endParaRPr>
          </a:p>
          <a:p>
            <a:pPr lvl="0" algn="l">
              <a:lnSpc>
                <a:spcPts val="2000"/>
              </a:lnSpc>
              <a:spcAft>
                <a:spcPts val="0"/>
              </a:spcAft>
            </a:pPr>
            <a:r>
              <a:rPr lang="zh-TW" altLang="en-US" sz="2600" kern="1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/>
              </a:rPr>
              <a:t> </a:t>
            </a:r>
            <a:r>
              <a:rPr lang="zh-TW" altLang="en-US" sz="2600" kern="100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/>
              </a:rPr>
              <a:t>  </a:t>
            </a:r>
            <a:r>
              <a:rPr lang="zh-TW" altLang="zh-TW" sz="2600" kern="100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/>
              </a:rPr>
              <a:t>基</a:t>
            </a:r>
            <a:r>
              <a:rPr lang="zh-TW" altLang="zh-TW" sz="2600" kern="1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/>
              </a:rPr>
              <a:t>亞生物科技</a:t>
            </a:r>
            <a:r>
              <a:rPr lang="zh-TW" altLang="zh-TW" sz="2600" kern="100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/>
              </a:rPr>
              <a:t>股份有限公司</a:t>
            </a:r>
            <a:endParaRPr lang="zh-TW" altLang="zh-TW" sz="2600" kern="100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116632" y="128464"/>
            <a:ext cx="6624736" cy="9577064"/>
          </a:xfrm>
          <a:prstGeom prst="rect">
            <a:avLst/>
          </a:prstGeom>
          <a:noFill/>
          <a:ln w="317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文字方塊 8"/>
          <p:cNvSpPr txBox="1"/>
          <p:nvPr/>
        </p:nvSpPr>
        <p:spPr>
          <a:xfrm>
            <a:off x="501824" y="6414159"/>
            <a:ext cx="5976664" cy="20672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lnSpc>
                <a:spcPts val="2200"/>
              </a:lnSpc>
              <a:buClr>
                <a:srgbClr val="800080"/>
              </a:buClr>
              <a:buFont typeface="Wingdings" panose="05000000000000000000" pitchFamily="2" charset="2"/>
              <a:buChar char="n"/>
            </a:pPr>
            <a:r>
              <a:rPr lang="en-US" altLang="zh-TW" sz="1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Time:</a:t>
            </a:r>
          </a:p>
          <a:p>
            <a:pPr lvl="0">
              <a:lnSpc>
                <a:spcPts val="2200"/>
              </a:lnSpc>
              <a:buClr>
                <a:srgbClr val="CC0099"/>
              </a:buClr>
            </a:pPr>
            <a:r>
              <a:rPr lang="zh-TW" altLang="en-US" sz="1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  </a:t>
            </a:r>
            <a:r>
              <a:rPr lang="en-US" altLang="zh-TW" sz="1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Thursday</a:t>
            </a:r>
            <a:r>
              <a:rPr lang="en-US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, </a:t>
            </a:r>
            <a:r>
              <a:rPr lang="en-US" altLang="zh-TW" sz="1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April 18, 2019, 1:30-3:30 PM</a:t>
            </a:r>
          </a:p>
          <a:p>
            <a:pPr marL="285750" lvl="0" indent="-285750">
              <a:lnSpc>
                <a:spcPts val="2200"/>
              </a:lnSpc>
              <a:buClr>
                <a:srgbClr val="800080"/>
              </a:buClr>
              <a:buFont typeface="Wingdings" panose="05000000000000000000" pitchFamily="2" charset="2"/>
              <a:buChar char="n"/>
            </a:pPr>
            <a:r>
              <a:rPr lang="en-US" altLang="zh-TW" sz="1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Location:</a:t>
            </a:r>
          </a:p>
          <a:p>
            <a:pPr marL="266700" lvl="0" indent="-266700">
              <a:lnSpc>
                <a:spcPts val="2200"/>
              </a:lnSpc>
              <a:buClr>
                <a:srgbClr val="CC0099"/>
              </a:buClr>
            </a:pPr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zh-TW" altLang="en-US" sz="1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 </a:t>
            </a:r>
            <a:r>
              <a:rPr lang="en-US" altLang="zh-TW" sz="1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Room </a:t>
            </a:r>
            <a:r>
              <a:rPr lang="en-US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B201, Tzu Chi University</a:t>
            </a:r>
            <a:r>
              <a:rPr lang="zh-TW" altLang="en-US" sz="1400" dirty="0"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en-US" altLang="zh-TW" sz="1400" dirty="0"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TW" altLang="en-US" sz="1400" dirty="0">
                <a:latin typeface="微軟正黑體" pitchFamily="34" charset="-120"/>
                <a:ea typeface="微軟正黑體" pitchFamily="34" charset="-120"/>
              </a:rPr>
              <a:t>慈濟大學</a:t>
            </a:r>
            <a:r>
              <a:rPr lang="en-US" altLang="zh-TW" sz="1400" dirty="0">
                <a:latin typeface="微軟正黑體" pitchFamily="34" charset="-120"/>
                <a:ea typeface="微軟正黑體" pitchFamily="34" charset="-120"/>
              </a:rPr>
              <a:t>B201</a:t>
            </a:r>
            <a:r>
              <a:rPr lang="zh-TW" altLang="en-US" sz="1400" dirty="0">
                <a:latin typeface="微軟正黑體" pitchFamily="34" charset="-120"/>
                <a:ea typeface="微軟正黑體" pitchFamily="34" charset="-120"/>
              </a:rPr>
              <a:t>階梯教室</a:t>
            </a:r>
            <a:r>
              <a:rPr lang="en-US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 </a:t>
            </a:r>
            <a:r>
              <a:rPr lang="en-US" altLang="zh-TW" sz="1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</a:p>
          <a:p>
            <a:pPr marL="285750" indent="-285750">
              <a:lnSpc>
                <a:spcPts val="2200"/>
              </a:lnSpc>
              <a:buClr>
                <a:srgbClr val="800080"/>
              </a:buClr>
              <a:buFont typeface="Wingdings" panose="05000000000000000000" pitchFamily="2" charset="2"/>
              <a:buChar char="n"/>
            </a:pPr>
            <a:r>
              <a:rPr lang="en-US" altLang="zh-TW" sz="1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Host:</a:t>
            </a:r>
          </a:p>
          <a:p>
            <a:pPr>
              <a:lnSpc>
                <a:spcPts val="2200"/>
              </a:lnSpc>
              <a:buClr>
                <a:srgbClr val="CC0099"/>
              </a:buClr>
            </a:pPr>
            <a:r>
              <a:rPr lang="zh-TW" altLang="en-US" sz="1400" dirty="0" smtClean="0">
                <a:latin typeface="微軟正黑體" pitchFamily="34" charset="-120"/>
                <a:ea typeface="微軟正黑體" pitchFamily="34" charset="-120"/>
              </a:rPr>
              <a:t>      </a:t>
            </a:r>
            <a:r>
              <a:rPr lang="en-US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Prof. </a:t>
            </a:r>
            <a:r>
              <a:rPr lang="en-US" altLang="zh-TW" sz="1400" dirty="0" err="1">
                <a:latin typeface="微軟正黑體" panose="020B0604030504040204" pitchFamily="34" charset="-120"/>
                <a:ea typeface="微軟正黑體" panose="020B0604030504040204" pitchFamily="34" charset="-120"/>
              </a:rPr>
              <a:t>Rong</a:t>
            </a:r>
            <a:r>
              <a:rPr lang="en-US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- Kung Tsai/</a:t>
            </a:r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Institute of Medical Sciences,</a:t>
            </a:r>
          </a:p>
          <a:p>
            <a:pPr>
              <a:lnSpc>
                <a:spcPts val="2200"/>
              </a:lnSpc>
              <a:buClr>
                <a:srgbClr val="CC0099"/>
              </a:buClr>
            </a:pPr>
            <a:r>
              <a:rPr lang="en-US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  Tzu Chi University</a:t>
            </a:r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sz="1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1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蔡榮坤</a:t>
            </a:r>
            <a:r>
              <a:rPr lang="zh-TW" altLang="zh-TW" sz="1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教授</a:t>
            </a:r>
            <a:r>
              <a:rPr lang="en-US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慈濟大學醫學科學研究所</a:t>
            </a:r>
            <a:r>
              <a:rPr lang="en-US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</p:txBody>
      </p:sp>
      <p:sp>
        <p:nvSpPr>
          <p:cNvPr id="10" name="文字方塊 9"/>
          <p:cNvSpPr txBox="1"/>
          <p:nvPr/>
        </p:nvSpPr>
        <p:spPr>
          <a:xfrm>
            <a:off x="554624" y="4520952"/>
            <a:ext cx="618674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400" dirty="0"/>
              <a:t>T</a:t>
            </a:r>
            <a:r>
              <a:rPr lang="en-US" altLang="zh-TW" sz="1400" dirty="0" smtClean="0"/>
              <a:t>he </a:t>
            </a:r>
            <a:r>
              <a:rPr lang="en-US" altLang="zh-TW" sz="1400" dirty="0"/>
              <a:t>outlines of </a:t>
            </a:r>
            <a:r>
              <a:rPr lang="en-US" altLang="zh-TW" sz="1400" dirty="0" smtClean="0"/>
              <a:t>tentative </a:t>
            </a:r>
            <a:r>
              <a:rPr lang="en-US" altLang="zh-TW" sz="1400" dirty="0"/>
              <a:t>talk will include the followings.</a:t>
            </a:r>
            <a:endParaRPr lang="zh-TW" altLang="zh-TW" sz="1400" dirty="0"/>
          </a:p>
          <a:p>
            <a:r>
              <a:rPr lang="en-US" altLang="zh-TW" sz="1400" dirty="0"/>
              <a:t>1. </a:t>
            </a:r>
            <a:r>
              <a:rPr lang="en-US" altLang="zh-TW" sz="1400" dirty="0" smtClean="0"/>
              <a:t>Introduction </a:t>
            </a:r>
            <a:r>
              <a:rPr lang="en-US" altLang="zh-TW" sz="1400" dirty="0"/>
              <a:t>of </a:t>
            </a:r>
            <a:r>
              <a:rPr lang="en-US" altLang="zh-TW" sz="1400" dirty="0" smtClean="0"/>
              <a:t>Taiwan</a:t>
            </a:r>
            <a:r>
              <a:rPr lang="zh-TW" altLang="en-US" sz="1400" dirty="0" smtClean="0"/>
              <a:t> </a:t>
            </a:r>
            <a:r>
              <a:rPr lang="zh-TW" altLang="zh-TW" sz="1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特</a:t>
            </a:r>
            <a:r>
              <a:rPr lang="zh-TW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管辦法</a:t>
            </a:r>
            <a:r>
              <a:rPr lang="en-US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sz="1400" dirty="0"/>
              <a:t>for cell therapy becoming effective in </a:t>
            </a:r>
            <a:endParaRPr lang="en-US" altLang="zh-TW" sz="1400" dirty="0" smtClean="0"/>
          </a:p>
          <a:p>
            <a:r>
              <a:rPr lang="zh-TW" altLang="en-US" sz="1400" dirty="0"/>
              <a:t> </a:t>
            </a:r>
            <a:r>
              <a:rPr lang="zh-TW" altLang="en-US" sz="1400" dirty="0" smtClean="0"/>
              <a:t>   </a:t>
            </a:r>
            <a:r>
              <a:rPr lang="en-US" altLang="zh-TW" sz="1400" dirty="0" smtClean="0"/>
              <a:t>September</a:t>
            </a:r>
            <a:r>
              <a:rPr lang="en-US" altLang="zh-TW" sz="1400" dirty="0"/>
              <a:t>, 2018.</a:t>
            </a:r>
            <a:endParaRPr lang="zh-TW" altLang="zh-TW" sz="1400" dirty="0"/>
          </a:p>
          <a:p>
            <a:r>
              <a:rPr lang="en-US" altLang="zh-TW" sz="1400" dirty="0" smtClean="0"/>
              <a:t>2.</a:t>
            </a:r>
            <a:r>
              <a:rPr lang="zh-TW" altLang="en-US" sz="1400" dirty="0" smtClean="0"/>
              <a:t> </a:t>
            </a:r>
            <a:r>
              <a:rPr lang="en-US" altLang="zh-TW" sz="1400" dirty="0" smtClean="0"/>
              <a:t>The </a:t>
            </a:r>
            <a:r>
              <a:rPr lang="en-US" altLang="zh-TW" sz="1400" dirty="0"/>
              <a:t>impact </a:t>
            </a:r>
            <a:r>
              <a:rPr lang="en-US" altLang="zh-TW" sz="1400" dirty="0" smtClean="0"/>
              <a:t>of</a:t>
            </a:r>
            <a:r>
              <a:rPr lang="zh-TW" altLang="en-US" sz="1400" dirty="0" smtClean="0"/>
              <a:t> </a:t>
            </a:r>
            <a:r>
              <a:rPr lang="zh-TW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特管辦法</a:t>
            </a:r>
          </a:p>
          <a:p>
            <a:r>
              <a:rPr lang="en-US" altLang="zh-TW" sz="1400" dirty="0"/>
              <a:t>3. </a:t>
            </a:r>
            <a:r>
              <a:rPr lang="en-US" altLang="zh-TW" sz="1400" dirty="0" smtClean="0"/>
              <a:t>An </a:t>
            </a:r>
            <a:r>
              <a:rPr lang="en-US" altLang="zh-TW" sz="1400" dirty="0"/>
              <a:t>introduction on immune cells used for cancer therapy, including CAR-T and </a:t>
            </a:r>
            <a:endParaRPr lang="en-US" altLang="zh-TW" sz="1400" dirty="0" smtClean="0"/>
          </a:p>
          <a:p>
            <a:r>
              <a:rPr lang="zh-TW" altLang="en-US" sz="1400" dirty="0"/>
              <a:t> </a:t>
            </a:r>
            <a:r>
              <a:rPr lang="zh-TW" altLang="en-US" sz="1400" dirty="0" smtClean="0"/>
              <a:t>    </a:t>
            </a:r>
            <a:r>
              <a:rPr lang="en-US" altLang="zh-TW" sz="1400" dirty="0" smtClean="0"/>
              <a:t>CAR-NK </a:t>
            </a:r>
            <a:r>
              <a:rPr lang="en-US" altLang="zh-TW" sz="1400" dirty="0"/>
              <a:t>cells.</a:t>
            </a:r>
            <a:endParaRPr lang="zh-TW" altLang="zh-TW" sz="1400" dirty="0"/>
          </a:p>
          <a:p>
            <a:r>
              <a:rPr lang="en-US" altLang="zh-TW" sz="1400" dirty="0" smtClean="0"/>
              <a:t>4.</a:t>
            </a:r>
            <a:r>
              <a:rPr lang="zh-TW" altLang="en-US" sz="1400" dirty="0" smtClean="0"/>
              <a:t> </a:t>
            </a:r>
            <a:r>
              <a:rPr lang="en-US" altLang="zh-TW" sz="1400" dirty="0" smtClean="0"/>
              <a:t>Tumor </a:t>
            </a:r>
            <a:r>
              <a:rPr lang="en-US" altLang="zh-TW" sz="1400" dirty="0"/>
              <a:t>microenvironment</a:t>
            </a:r>
            <a:endParaRPr lang="zh-TW" altLang="zh-TW" sz="1400" dirty="0"/>
          </a:p>
          <a:p>
            <a:r>
              <a:rPr lang="en-US" altLang="zh-TW" sz="1400" dirty="0" smtClean="0"/>
              <a:t>5.</a:t>
            </a:r>
            <a:r>
              <a:rPr lang="zh-TW" altLang="en-US" sz="1400" dirty="0"/>
              <a:t> </a:t>
            </a:r>
            <a:r>
              <a:rPr lang="en-US" altLang="zh-TW" sz="1400" dirty="0" smtClean="0"/>
              <a:t>A </a:t>
            </a:r>
            <a:r>
              <a:rPr lang="en-US" altLang="zh-TW" sz="1400" dirty="0"/>
              <a:t>proposal for an comprehensive therapy against </a:t>
            </a:r>
            <a:r>
              <a:rPr lang="en-US" altLang="zh-TW" sz="1400" dirty="0" err="1"/>
              <a:t>malignacy</a:t>
            </a:r>
            <a:r>
              <a:rPr lang="en-US" altLang="zh-TW" sz="1400" dirty="0"/>
              <a:t/>
            </a:r>
            <a:br>
              <a:rPr lang="en-US" altLang="zh-TW" sz="1400" dirty="0"/>
            </a:br>
            <a:endParaRPr lang="en-US" altLang="zh-TW" sz="1400" dirty="0" smtClean="0">
              <a:solidFill>
                <a:srgbClr val="5F5F5F"/>
              </a:solidFill>
            </a:endParaRPr>
          </a:p>
        </p:txBody>
      </p:sp>
      <p:graphicFrame>
        <p:nvGraphicFramePr>
          <p:cNvPr id="11" name="表格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0945935"/>
              </p:ext>
            </p:extLst>
          </p:nvPr>
        </p:nvGraphicFramePr>
        <p:xfrm>
          <a:off x="260648" y="200472"/>
          <a:ext cx="6336704" cy="81713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976664"/>
                <a:gridCol w="360040"/>
              </a:tblGrid>
              <a:tr h="648071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1200" b="0" dirty="0" smtClean="0">
                          <a:solidFill>
                            <a:schemeClr val="bg1"/>
                          </a:solidFill>
                          <a:latin typeface="華康楷書體W7" pitchFamily="65" charset="-120"/>
                          <a:ea typeface="華康楷書體W7" pitchFamily="65" charset="-120"/>
                        </a:rPr>
                        <a:t>             </a:t>
                      </a:r>
                      <a:r>
                        <a:rPr lang="en-US" altLang="zh-TW" sz="3000" b="1" i="0" kern="1200" spc="600" dirty="0" smtClean="0">
                          <a:solidFill>
                            <a:schemeClr val="bg1"/>
                          </a:solidFill>
                          <a:effectLst/>
                          <a:latin typeface="Lucida Calligraphy" panose="03010101010101010101" pitchFamily="66" charset="0"/>
                          <a:ea typeface="+mn-ea"/>
                          <a:cs typeface="+mn-cs"/>
                        </a:rPr>
                        <a:t>Special Lecture</a:t>
                      </a:r>
                      <a:endParaRPr lang="zh-TW" altLang="en-US" sz="3000" b="1" spc="600" dirty="0">
                        <a:solidFill>
                          <a:schemeClr val="bg1"/>
                        </a:solidFill>
                        <a:latin typeface="Lucida Calligraphy" panose="03010101010101010101" pitchFamily="66" charset="0"/>
                        <a:ea typeface="華康正顏楷體W5" pitchFamily="65" charset="-120"/>
                      </a:endParaRPr>
                    </a:p>
                  </a:txBody>
                  <a:tcPr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200" dirty="0"/>
                    </a:p>
                  </a:txBody>
                  <a:tcPr>
                    <a:solidFill>
                      <a:srgbClr val="FFFF99"/>
                    </a:solidFill>
                  </a:tcPr>
                </a:tc>
              </a:tr>
              <a:tr h="169062">
                <a:tc>
                  <a:txBody>
                    <a:bodyPr/>
                    <a:lstStyle/>
                    <a:p>
                      <a:endParaRPr lang="zh-TW" altLang="en-US" sz="300" dirty="0"/>
                    </a:p>
                  </a:txBody>
                  <a:tcPr>
                    <a:solidFill>
                      <a:srgbClr val="FF6699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3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9" name="表格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2596008"/>
              </p:ext>
            </p:extLst>
          </p:nvPr>
        </p:nvGraphicFramePr>
        <p:xfrm>
          <a:off x="260648" y="9489504"/>
          <a:ext cx="6336704" cy="1676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48072"/>
                <a:gridCol w="5688632"/>
              </a:tblGrid>
              <a:tr h="159855">
                <a:tc>
                  <a:txBody>
                    <a:bodyPr/>
                    <a:lstStyle/>
                    <a:p>
                      <a:pPr algn="l">
                        <a:lnSpc>
                          <a:spcPts val="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zh-TW" altLang="en-US" sz="300" b="0" dirty="0">
                        <a:solidFill>
                          <a:schemeClr val="bg1"/>
                        </a:solidFill>
                        <a:latin typeface="華康正顏楷體W5" pitchFamily="65" charset="-120"/>
                        <a:ea typeface="華康正顏楷體W5" pitchFamily="65" charset="-12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600"/>
                        </a:lnSpc>
                      </a:pPr>
                      <a:endParaRPr lang="zh-TW" altLang="en-US" sz="300" dirty="0"/>
                    </a:p>
                  </a:txBody>
                  <a:tcPr>
                    <a:solidFill>
                      <a:srgbClr val="FF6699"/>
                    </a:solidFill>
                  </a:tcPr>
                </a:tc>
              </a:tr>
            </a:tbl>
          </a:graphicData>
        </a:graphic>
      </p:graphicFrame>
      <p:pic>
        <p:nvPicPr>
          <p:cNvPr id="12" name="圖片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672" y="8769424"/>
            <a:ext cx="720080" cy="720080"/>
          </a:xfrm>
          <a:prstGeom prst="rect">
            <a:avLst/>
          </a:prstGeom>
        </p:spPr>
      </p:pic>
      <p:sp>
        <p:nvSpPr>
          <p:cNvPr id="23" name="矩形 22"/>
          <p:cNvSpPr/>
          <p:nvPr/>
        </p:nvSpPr>
        <p:spPr>
          <a:xfrm>
            <a:off x="1124744" y="8858684"/>
            <a:ext cx="2268252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1400" spc="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醫學科學研究所</a:t>
            </a:r>
            <a:endParaRPr lang="en-US" altLang="zh-TW" sz="1400" spc="8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1200" dirty="0" smtClean="0"/>
              <a:t> </a:t>
            </a:r>
            <a:r>
              <a:rPr lang="en-US" altLang="zh-TW" sz="1200" dirty="0" smtClean="0"/>
              <a:t>Institute of Medical Sciences</a:t>
            </a:r>
            <a:endParaRPr lang="zh-TW" altLang="en-US" sz="1200" dirty="0"/>
          </a:p>
        </p:txBody>
      </p:sp>
      <p:sp>
        <p:nvSpPr>
          <p:cNvPr id="22" name="文字方塊 21"/>
          <p:cNvSpPr txBox="1"/>
          <p:nvPr/>
        </p:nvSpPr>
        <p:spPr>
          <a:xfrm>
            <a:off x="3531069" y="8957076"/>
            <a:ext cx="2916324" cy="295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700"/>
              </a:lnSpc>
            </a:pPr>
            <a:r>
              <a:rPr lang="en-US" altLang="zh-TW" sz="1200" dirty="0" smtClean="0"/>
              <a:t>TEL:</a:t>
            </a:r>
            <a:r>
              <a:rPr lang="zh-TW" altLang="en-US" sz="1200" dirty="0" smtClean="0"/>
              <a:t> </a:t>
            </a:r>
            <a:r>
              <a:rPr lang="en-US" altLang="zh-TW" sz="1200" dirty="0" smtClean="0"/>
              <a:t>(03)8565301</a:t>
            </a:r>
            <a:r>
              <a:rPr lang="zh-TW" altLang="en-US" sz="1200" dirty="0" smtClean="0"/>
              <a:t>  </a:t>
            </a:r>
            <a:r>
              <a:rPr lang="en-US" altLang="zh-TW" sz="1200" dirty="0" smtClean="0"/>
              <a:t>Ext.2011</a:t>
            </a:r>
          </a:p>
        </p:txBody>
      </p:sp>
      <p:pic>
        <p:nvPicPr>
          <p:cNvPr id="14" name="圖片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0728" y="2360712"/>
            <a:ext cx="1246912" cy="205420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5" name="矩形 14"/>
          <p:cNvSpPr/>
          <p:nvPr/>
        </p:nvSpPr>
        <p:spPr>
          <a:xfrm>
            <a:off x="1133128" y="8481392"/>
            <a:ext cx="43651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TW" b="1" dirty="0">
                <a:solidFill>
                  <a:schemeClr val="accent6">
                    <a:lumMod val="75000"/>
                  </a:schemeClr>
                </a:solidFill>
              </a:rPr>
              <a:t>Open to the public – all are welcome!</a:t>
            </a:r>
            <a:endParaRPr lang="zh-TW" altLang="en-US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1362</TotalTime>
  <Words>130</Words>
  <Application>Microsoft Office PowerPoint</Application>
  <PresentationFormat>A4 紙張 (210x297 公釐)</PresentationFormat>
  <Paragraphs>25</Paragraphs>
  <Slides>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2" baseType="lpstr">
      <vt:lpstr>Office 佈景主題</vt:lpstr>
      <vt:lpstr>The updates and trends of cell therapy against malignancy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Using Basic Science to Develop Novel Approaches to Reduce Myocardial Cell Death in Myocardial Infarction</dc:title>
  <dc:creator>huiwen</dc:creator>
  <cp:lastModifiedBy>E703-2011</cp:lastModifiedBy>
  <cp:revision>83</cp:revision>
  <cp:lastPrinted>2019-04-03T01:06:52Z</cp:lastPrinted>
  <dcterms:created xsi:type="dcterms:W3CDTF">2017-04-25T01:08:38Z</dcterms:created>
  <dcterms:modified xsi:type="dcterms:W3CDTF">2019-04-03T01:06:54Z</dcterms:modified>
</cp:coreProperties>
</file>